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7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4" r:id="rId23"/>
    <p:sldId id="275" r:id="rId24"/>
    <p:sldId id="272" r:id="rId25"/>
    <p:sldId id="273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revistas.academia.cl/index.php/rantros/instruccion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4953D-0826-389A-4D78-3AF0BA992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800" dirty="0"/>
              <a:t>Clase 2: haciendo la investigación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2D62DC-61DF-EB40-2837-C2EF42EF2D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Sebastián Matías Muñoz Tapia</a:t>
            </a:r>
          </a:p>
          <a:p>
            <a:r>
              <a:rPr lang="es-ES" dirty="0"/>
              <a:t>semunoz@uahurtado.cl</a:t>
            </a:r>
          </a:p>
        </p:txBody>
      </p:sp>
    </p:spTree>
    <p:extLst>
      <p:ext uri="{BB962C8B-B14F-4D97-AF65-F5344CB8AC3E}">
        <p14:creationId xmlns:p14="http://schemas.microsoft.com/office/powerpoint/2010/main" val="84077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5CA59-AA47-6A8A-2772-8CD5AC30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A. </a:t>
            </a:r>
            <a:r>
              <a:rPr lang="es-ES" dirty="0" err="1"/>
              <a:t>fORMA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9F695D-81B9-7FDE-E8C0-4F9F451CE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impronta escrita, a pesar de existencia de oral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expositivo/explicativo: comunicar un hallazgo o avance científico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argumentativo: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convencer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acerca de la legitimidad y de la relevancia de ese hallazgo o avance.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¿Cómo combinar la creatividad con el tono argumentativo?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74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1CEE0-EFFB-5569-2307-61C1FD30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Texto que refiere a propio 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4322C6-801A-1046-C27B-17C8FA73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define sus objetivos textuales y su organización textual desde el comienzo (desde introducción): </a:t>
            </a:r>
            <a:r>
              <a:rPr lang="es-ES" b="1" dirty="0" err="1"/>
              <a:t>spoilea</a:t>
            </a:r>
            <a:r>
              <a:rPr lang="es-ES" b="1" dirty="0"/>
              <a:t>!</a:t>
            </a:r>
          </a:p>
          <a:p>
            <a:r>
              <a:rPr lang="es-ES" dirty="0"/>
              <a:t>remite, desde distintos segmentos, a diversos sectores del texto:  </a:t>
            </a:r>
          </a:p>
          <a:p>
            <a:pPr lvl="2"/>
            <a:r>
              <a:rPr lang="es-ES" dirty="0" err="1"/>
              <a:t>cf</a:t>
            </a:r>
            <a:r>
              <a:rPr lang="es-ES" dirty="0"/>
              <a:t> (confrontar), v. (ver), supra (más arriba), infra (más abajo)</a:t>
            </a:r>
          </a:p>
          <a:p>
            <a:pPr lvl="1"/>
            <a:r>
              <a:rPr lang="es-ES" dirty="0"/>
              <a:t>conclusión: también suele realizarse un señalamiento metatextual de diferentes segmentos del texto previo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A14126-0137-0B93-0CAE-1CA261070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471" y="4438835"/>
            <a:ext cx="4286864" cy="24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2C79C-577A-DBDA-3CF9-0C58B302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Interlocutores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6F7D28-E58A-FF24-CB74-9E29FBB14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Escritos por especialistas y dirigidos a pares profesionales</a:t>
            </a:r>
          </a:p>
          <a:p>
            <a:r>
              <a:rPr lang="es-ES" dirty="0"/>
              <a:t>Lenguaje claro y atractivo permite salir de ese círculo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F8667F-2666-A1B0-E2C8-57AB964EF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3" t="22659" r="37957" b="42725"/>
          <a:stretch/>
        </p:blipFill>
        <p:spPr>
          <a:xfrm>
            <a:off x="6011614" y="3818965"/>
            <a:ext cx="6180386" cy="3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8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F2BD6-4FB6-F3D1-1E94-F4BAECAE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Sub-Géneros </a:t>
            </a:r>
            <a:br>
              <a:rPr lang="es-ES" dirty="0"/>
            </a:br>
            <a:r>
              <a:rPr lang="es-ES" sz="1050" dirty="0"/>
              <a:t>(al interior del discurso académico)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9D4AA4-AE41-1B35-F904-03198E2CE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Primarios (para ser leído): </a:t>
            </a:r>
          </a:p>
          <a:p>
            <a:pPr lvl="1"/>
            <a:r>
              <a:rPr lang="es-ES" dirty="0" err="1"/>
              <a:t>Abstract</a:t>
            </a:r>
            <a:r>
              <a:rPr lang="es-ES" dirty="0"/>
              <a:t> / Resumen: representación de otro discurso (metatextual)</a:t>
            </a:r>
          </a:p>
          <a:p>
            <a:pPr lvl="1"/>
            <a:r>
              <a:rPr lang="es-ES" dirty="0"/>
              <a:t>Tipos: </a:t>
            </a:r>
          </a:p>
          <a:p>
            <a:pPr lvl="2"/>
            <a:r>
              <a:rPr lang="es-ES" dirty="0"/>
              <a:t>representativos: reseña del artículo para revista especializada</a:t>
            </a:r>
          </a:p>
          <a:p>
            <a:pPr lvl="2"/>
            <a:r>
              <a:rPr lang="es-ES" dirty="0"/>
              <a:t>presentativo: sirve para señalar los temas y deben promover la aceptación (en congreso, coloquio, etc.)</a:t>
            </a:r>
          </a:p>
          <a:p>
            <a:pPr lvl="1"/>
            <a:r>
              <a:rPr lang="es-ES" dirty="0" err="1"/>
              <a:t>Paper</a:t>
            </a:r>
            <a:r>
              <a:rPr lang="es-ES" dirty="0"/>
              <a:t>: AI (artículo de investigación)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17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513EC-F6C0-9529-0C9B-CCCD53277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Secundario: para ser escuchado</a:t>
            </a:r>
          </a:p>
          <a:p>
            <a:pPr lvl="1"/>
            <a:r>
              <a:rPr lang="es-ES" dirty="0"/>
              <a:t>Ponencia:</a:t>
            </a:r>
          </a:p>
          <a:p>
            <a:pPr lvl="2"/>
            <a:r>
              <a:rPr lang="es-ES" dirty="0"/>
              <a:t>por carácter oral, conviene apoyos visuales (diapositivas; </a:t>
            </a:r>
            <a:r>
              <a:rPr lang="es-ES" dirty="0" err="1"/>
              <a:t>hand-out</a:t>
            </a:r>
            <a:r>
              <a:rPr lang="es-ES" dirty="0"/>
              <a:t>: copia impresa (resumen, gráfico, caso). </a:t>
            </a:r>
          </a:p>
          <a:p>
            <a:pPr lvl="2"/>
            <a:r>
              <a:rPr lang="es-ES" dirty="0"/>
              <a:t>elaboración de texto y mapa o guía (si es que se comenta en vez de lee)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314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7B6D5-EF47-3E18-006C-07950218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II. Las secciones del Artículo Científico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AACB9E-7590-E4BF-A535-7BD0470D5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Estructura Canónica IMRC (Introducción, metodología, resultados, conclusión)</a:t>
            </a:r>
          </a:p>
          <a:p>
            <a:r>
              <a:rPr lang="es-ES" dirty="0"/>
              <a:t>de general a particular: </a:t>
            </a:r>
          </a:p>
          <a:p>
            <a:pPr lvl="1"/>
            <a:r>
              <a:rPr lang="es-ES" dirty="0"/>
              <a:t>el estado de la cuestión sobre el tema</a:t>
            </a:r>
          </a:p>
          <a:p>
            <a:pPr lvl="1"/>
            <a:r>
              <a:rPr lang="es-ES" dirty="0"/>
              <a:t>el tema concreto que no se ha estudiado y que pretende estudiar este trabajo, cómo?</a:t>
            </a:r>
          </a:p>
          <a:p>
            <a:r>
              <a:rPr lang="es-ES" dirty="0"/>
              <a:t>de particular a general: </a:t>
            </a:r>
          </a:p>
          <a:p>
            <a:pPr lvl="1"/>
            <a:r>
              <a:rPr lang="es-ES" dirty="0"/>
              <a:t>los resultados obtenidos</a:t>
            </a:r>
          </a:p>
          <a:p>
            <a:pPr lvl="1"/>
            <a:r>
              <a:rPr lang="es-ES" dirty="0"/>
              <a:t>el sentido de esos resultados en el contexto del tema general: conclusión se reinserta la particularidad de los resultados en la generalidad de la doxa.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F28AD7-1914-63BF-BF04-6AC67207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140" y="3203555"/>
            <a:ext cx="2689753" cy="26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2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6CF34-C5CF-4D31-F657-ED632961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A. 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6DACEF-584E-0171-5253-7D2AFA03D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Decisiones sobre Recorte y Orientación: </a:t>
            </a:r>
          </a:p>
          <a:p>
            <a:pPr lvl="1"/>
            <a:r>
              <a:rPr lang="es-ES" dirty="0"/>
              <a:t>Estado del Arte: presentación de toda la literatura disponible sobre el tema, que fundamenta y justifica la relevancia del estudio que se está haciendo. </a:t>
            </a:r>
          </a:p>
          <a:p>
            <a:pPr lvl="1"/>
            <a:r>
              <a:rPr lang="es-ES" dirty="0"/>
              <a:t>Información actualizada del tema del artículo (textos más relevantes de últimos (10) años)</a:t>
            </a:r>
          </a:p>
          <a:p>
            <a:r>
              <a:rPr lang="es-ES" dirty="0"/>
              <a:t>Pretende: </a:t>
            </a:r>
          </a:p>
          <a:p>
            <a:pPr lvl="1"/>
            <a:r>
              <a:rPr lang="es-ES" dirty="0"/>
              <a:t>Inserción del texto dentro del campo y en una posición</a:t>
            </a:r>
          </a:p>
          <a:p>
            <a:pPr lvl="1"/>
            <a:r>
              <a:rPr lang="es-ES" dirty="0"/>
              <a:t>Búsqueda de NICHO: espacio aun no investigado y que incumbe a este texto</a:t>
            </a:r>
          </a:p>
          <a:p>
            <a:pPr lvl="1"/>
            <a:r>
              <a:rPr lang="es-ES" dirty="0"/>
              <a:t>¿Qué es lo novedoso? ¿Cuál es el aporte?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BCC71A-8E31-D824-C4FF-67771CF4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541" y="3956423"/>
            <a:ext cx="2317071" cy="23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850BC-F81B-0DB0-BED1-9ED254CD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a. 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F1D51E-6354-6064-C611-B1CEFF71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2" y="2534024"/>
            <a:ext cx="4576064" cy="3846427"/>
          </a:xfrm>
        </p:spPr>
        <p:txBody>
          <a:bodyPr/>
          <a:lstStyle/>
          <a:p>
            <a:r>
              <a:rPr lang="es-ES" dirty="0"/>
              <a:t>Adelantamiento de hipótesis de explicación del problema presentado: </a:t>
            </a:r>
          </a:p>
          <a:p>
            <a:pPr lvl="1"/>
            <a:r>
              <a:rPr lang="es-ES" dirty="0"/>
              <a:t>se prevé cual será la respuesta final a la pregunta que el investigador se ha hecho al iniciar su investigación. </a:t>
            </a:r>
          </a:p>
          <a:p>
            <a:r>
              <a:rPr lang="es-ES" dirty="0"/>
              <a:t>Segmentos de Autopromoción: </a:t>
            </a:r>
          </a:p>
          <a:p>
            <a:pPr lvl="1"/>
            <a:r>
              <a:rPr lang="es-ES" dirty="0"/>
              <a:t>hacer notar la relevancia de lo que se va a estudiar, además de porque otros no lo han hecho, sino por que tema es importante en sí mismo. </a:t>
            </a:r>
          </a:p>
          <a:p>
            <a:pPr marL="228600" lvl="1" indent="0">
              <a:buNone/>
            </a:pPr>
            <a:endParaRPr lang="es-ES" dirty="0"/>
          </a:p>
          <a:p>
            <a:pPr marL="228600" lvl="1" indent="0">
              <a:buNone/>
            </a:pPr>
            <a:r>
              <a:rPr lang="es-ES" i="1" dirty="0"/>
              <a:t>“no me pidas más de lo que puedo dar”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6154E9-BFDB-60FD-7695-865A99002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00" t="19869" r="37451" b="25229"/>
          <a:stretch/>
        </p:blipFill>
        <p:spPr>
          <a:xfrm>
            <a:off x="6234906" y="2250711"/>
            <a:ext cx="5957094" cy="46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44621-E365-86E7-EF26-6A1D59A4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Esquema</a:t>
            </a:r>
            <a:r>
              <a:rPr lang="en-US" dirty="0"/>
              <a:t> CARS</a:t>
            </a:r>
            <a:br>
              <a:rPr lang="en-US" dirty="0"/>
            </a:br>
            <a:r>
              <a:rPr lang="en-US" dirty="0"/>
              <a:t> </a:t>
            </a:r>
            <a:r>
              <a:rPr lang="en-US" sz="1600" dirty="0"/>
              <a:t>“create a research space” (Swales)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26A38A-9B91-3948-A5A6-2A110F8C1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074040" cy="4007791"/>
          </a:xfrm>
        </p:spPr>
        <p:txBody>
          <a:bodyPr/>
          <a:lstStyle/>
          <a:p>
            <a:r>
              <a:rPr lang="es-ES" dirty="0"/>
              <a:t>Establecer un territorio: lo que han dicho otros</a:t>
            </a:r>
          </a:p>
          <a:p>
            <a:r>
              <a:rPr lang="es-ES" dirty="0"/>
              <a:t>Establecer un nicho: lo que no dijo nadie.</a:t>
            </a:r>
          </a:p>
          <a:p>
            <a:r>
              <a:rPr lang="es-ES" dirty="0"/>
              <a:t>Ocupar el nicho: lo que voy a decir yo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i="1" dirty="0"/>
              <a:t>“Encuentra(produce) las 7 diferencias”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4781DE-4C9B-2F9E-BCA5-D8CB7476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41" y="2167980"/>
            <a:ext cx="3346823" cy="46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6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52324-1E99-DB4D-3C89-ACB8F0EB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b. 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AD2F7F-20D5-AF0D-04DD-DFAE538A6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Mención sobre el procedimiento realizado</a:t>
            </a:r>
          </a:p>
          <a:p>
            <a:r>
              <a:rPr lang="es-ES" dirty="0"/>
              <a:t>Secuencia tiende a ser descriptiva y a veces narrativa</a:t>
            </a:r>
          </a:p>
          <a:p>
            <a:r>
              <a:rPr lang="es-ES" dirty="0"/>
              <a:t>Estructura y contenidos: </a:t>
            </a:r>
          </a:p>
          <a:p>
            <a:pPr lvl="1"/>
            <a:r>
              <a:rPr lang="es-ES" dirty="0"/>
              <a:t>Tipo de materiales y a quién/qué se le realizó</a:t>
            </a:r>
          </a:p>
          <a:p>
            <a:pPr lvl="1"/>
            <a:r>
              <a:rPr lang="es-ES" dirty="0"/>
              <a:t>Pasos para realizar investigación</a:t>
            </a:r>
          </a:p>
          <a:p>
            <a:pPr lvl="1"/>
            <a:r>
              <a:rPr lang="es-ES" dirty="0"/>
              <a:t>Procedimientos para seleccionar a quienes se realizó (muestreo) y para analizar las observaciones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942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862E3-7802-E669-7B9C-0C6330CC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¿Dónde estamos?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8073C7A-375F-05E3-AB50-CF475E53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Diseño: preguntas de investigación, objetivos, metodología</a:t>
            </a:r>
          </a:p>
          <a:p>
            <a:r>
              <a:rPr lang="es-ES" dirty="0"/>
              <a:t>Operacionalizamos y creamos nuestro cuestionario</a:t>
            </a:r>
          </a:p>
          <a:p>
            <a:r>
              <a:rPr lang="es-ES" dirty="0"/>
              <a:t>Generamos una prueba piloto, ajustamos nuestro cuestionario</a:t>
            </a:r>
          </a:p>
          <a:p>
            <a:r>
              <a:rPr lang="es-ES" dirty="0"/>
              <a:t>Y ahora….</a:t>
            </a:r>
          </a:p>
        </p:txBody>
      </p:sp>
    </p:spTree>
    <p:extLst>
      <p:ext uri="{BB962C8B-B14F-4D97-AF65-F5344CB8AC3E}">
        <p14:creationId xmlns:p14="http://schemas.microsoft.com/office/powerpoint/2010/main" val="224278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E1BD2-A185-965F-0E9D-2CAECC78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C. 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9F84F-CD8F-1E30-61E7-C3F369BE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548" y="2608162"/>
            <a:ext cx="4958558" cy="3685062"/>
          </a:xfrm>
        </p:spPr>
        <p:txBody>
          <a:bodyPr/>
          <a:lstStyle/>
          <a:p>
            <a:r>
              <a:rPr lang="es-ES" dirty="0"/>
              <a:t>Objetivo</a:t>
            </a:r>
          </a:p>
          <a:p>
            <a:pPr lvl="1"/>
            <a:r>
              <a:rPr lang="es-ES" dirty="0"/>
              <a:t>plantear, dentro de una perspectiva determinada por el método o marco teórico, los datos que se obtienen como efecto de aplicar determinado procedimiento a los materiales. </a:t>
            </a:r>
          </a:p>
          <a:p>
            <a:r>
              <a:rPr lang="es-ES" dirty="0"/>
              <a:t>Elementos: </a:t>
            </a:r>
          </a:p>
          <a:p>
            <a:pPr lvl="1"/>
            <a:r>
              <a:rPr lang="es-ES" dirty="0"/>
              <a:t>interpretar los resultados, referirlos a la literatura, señalar lo que implican o generalizar (el aporte)</a:t>
            </a:r>
          </a:p>
          <a:p>
            <a:pPr lvl="1"/>
            <a:r>
              <a:rPr lang="es-ES" dirty="0"/>
              <a:t>movimiento obligatorio: establecer el resultado (APORTE)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E483D4-2886-B84B-5C76-1CAB20595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17429" r="52440" b="33508"/>
          <a:stretch/>
        </p:blipFill>
        <p:spPr>
          <a:xfrm>
            <a:off x="6486712" y="2692939"/>
            <a:ext cx="4533900" cy="33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5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2D63E-FD40-7216-2A98-02F3ED43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D. </a:t>
            </a:r>
            <a:r>
              <a:rPr lang="es-ES" dirty="0" err="1"/>
              <a:t>cONCLUSIÓN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0B5FAE-A65B-6BCA-75CB-CA462368A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5926746" cy="3350380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especie de resumen de lo que se ha presentado a lo largo del </a:t>
            </a:r>
            <a:r>
              <a:rPr lang="es-ES" dirty="0" err="1"/>
              <a:t>paper</a:t>
            </a:r>
            <a:r>
              <a:rPr lang="es-ES" dirty="0"/>
              <a:t> (destacando hallazgos, evaluándolos y señalando posibles líneas de investigación o aplicación en enseñanza) y busca ratificar la hipótesis presentada en la introducción.</a:t>
            </a:r>
          </a:p>
          <a:p>
            <a:r>
              <a:rPr lang="es-ES" dirty="0"/>
              <a:t>Estructura: </a:t>
            </a:r>
          </a:p>
          <a:p>
            <a:pPr lvl="1"/>
            <a:r>
              <a:rPr lang="es-ES" dirty="0"/>
              <a:t>consolidar espacio de investigación: resumen del estudio, evaluación del estudio, deducción del estudio</a:t>
            </a:r>
          </a:p>
          <a:p>
            <a:pPr lvl="1"/>
            <a:r>
              <a:rPr lang="es-ES" dirty="0"/>
              <a:t>comentario de los resultados: establece el significado y la importancia de lo que se ha estudiado.</a:t>
            </a:r>
          </a:p>
          <a:p>
            <a:pPr lvl="1"/>
            <a:r>
              <a:rPr lang="es-ES" dirty="0"/>
              <a:t>determinar las limitaciones</a:t>
            </a:r>
          </a:p>
          <a:p>
            <a:pPr lvl="1"/>
            <a:r>
              <a:rPr lang="es-ES" dirty="0"/>
              <a:t>proponer investigación posterior</a:t>
            </a:r>
          </a:p>
          <a:p>
            <a:pPr lvl="1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0A6DFD-2D18-0486-BABD-F67E830C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47" y="2153412"/>
            <a:ext cx="3865114" cy="38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CD761-C6AC-16E3-97E4-CA830C59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e. 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884ED2-AFA2-2DF0-EAAA-488CC46B5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Fijarse el formato de revista</a:t>
            </a:r>
          </a:p>
          <a:p>
            <a:r>
              <a:rPr lang="es-ES" dirty="0"/>
              <a:t>Más típico APA, ejemplos: </a:t>
            </a:r>
          </a:p>
          <a:p>
            <a:r>
              <a:rPr lang="es-ES" b="0" i="0" dirty="0">
                <a:solidFill>
                  <a:srgbClr val="111111"/>
                </a:solidFill>
                <a:effectLst/>
                <a:latin typeface="Crimson Text"/>
              </a:rPr>
              <a:t> (Touraine, 1986: 73)</a:t>
            </a:r>
          </a:p>
          <a:p>
            <a:r>
              <a:rPr lang="es-ES" b="0" i="0" dirty="0">
                <a:solidFill>
                  <a:srgbClr val="111111"/>
                </a:solidFill>
                <a:effectLst/>
                <a:latin typeface="Crimson Text"/>
              </a:rPr>
              <a:t>Nussbaum, Martha (2018). </a:t>
            </a:r>
            <a:r>
              <a:rPr lang="es-ES" b="0" i="1" dirty="0">
                <a:solidFill>
                  <a:srgbClr val="111111"/>
                </a:solidFill>
                <a:effectLst/>
                <a:latin typeface="Crimson Text"/>
              </a:rPr>
              <a:t>La ira y el perdón. Resentimiento, generosidad, justicia.</a:t>
            </a:r>
            <a:r>
              <a:rPr lang="es-ES" b="0" i="0" dirty="0">
                <a:solidFill>
                  <a:srgbClr val="111111"/>
                </a:solidFill>
                <a:effectLst/>
                <a:latin typeface="Crimson Text"/>
              </a:rPr>
              <a:t> México: Fondo de Cultura Económica.</a:t>
            </a:r>
          </a:p>
          <a:p>
            <a:r>
              <a:rPr lang="es-ES" dirty="0"/>
              <a:t>Jiménez, Inés, y Gonzalo </a:t>
            </a:r>
            <a:r>
              <a:rPr lang="es-ES" dirty="0" err="1"/>
              <a:t>Assuna</a:t>
            </a:r>
            <a:r>
              <a:rPr lang="es-ES" dirty="0"/>
              <a:t> (2017). “¿Desigualdades de corta distancia? Trayectorias y clases sociales en Gran Córdoba, Argentina”. Revista Mexicana de Sociología 79 (4): 837-874.</a:t>
            </a:r>
          </a:p>
          <a:p>
            <a:r>
              <a:rPr lang="es-ES" dirty="0"/>
              <a:t>Gestores bibliográficos: Mendeley, Zotero</a:t>
            </a:r>
          </a:p>
        </p:txBody>
      </p:sp>
    </p:spTree>
    <p:extLst>
      <p:ext uri="{BB962C8B-B14F-4D97-AF65-F5344CB8AC3E}">
        <p14:creationId xmlns:p14="http://schemas.microsoft.com/office/powerpoint/2010/main" val="645501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9F3A5-79D7-1ADE-4875-8320D59A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f. Especificidades de revista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9A497B-FD49-FB3F-00A6-410C987F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Directrices para autores/as</a:t>
            </a:r>
          </a:p>
          <a:p>
            <a:r>
              <a:rPr lang="es-ES" dirty="0"/>
              <a:t>Normas editoriales</a:t>
            </a:r>
          </a:p>
          <a:p>
            <a:r>
              <a:rPr lang="es-ES" dirty="0"/>
              <a:t>Extensión: en palabras</a:t>
            </a:r>
          </a:p>
          <a:p>
            <a:r>
              <a:rPr lang="es-ES" dirty="0"/>
              <a:t>Indexación: </a:t>
            </a:r>
          </a:p>
          <a:p>
            <a:pPr lvl="1"/>
            <a:r>
              <a:rPr lang="es-ES" dirty="0"/>
              <a:t>WOS, SCOPUS</a:t>
            </a:r>
          </a:p>
          <a:p>
            <a:pPr lvl="1"/>
            <a:r>
              <a:rPr lang="es-ES" dirty="0"/>
              <a:t>SCIELO</a:t>
            </a:r>
          </a:p>
          <a:p>
            <a:pPr lvl="1"/>
            <a:r>
              <a:rPr lang="es-ES" dirty="0"/>
              <a:t>LATININDEX</a:t>
            </a:r>
          </a:p>
          <a:p>
            <a:pPr lvl="1"/>
            <a:r>
              <a:rPr lang="es-ES" dirty="0"/>
              <a:t>OTROS</a:t>
            </a:r>
          </a:p>
        </p:txBody>
      </p:sp>
    </p:spTree>
    <p:extLst>
      <p:ext uri="{BB962C8B-B14F-4D97-AF65-F5344CB8AC3E}">
        <p14:creationId xmlns:p14="http://schemas.microsoft.com/office/powerpoint/2010/main" val="2467073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7B6D5-EF47-3E18-006C-07950218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…EN SUMA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AACB9E-7590-E4BF-A535-7BD0470D5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Estructura Canónica IMRC  (como reloj de arena)</a:t>
            </a:r>
          </a:p>
          <a:p>
            <a:pPr lvl="1"/>
            <a:r>
              <a:rPr lang="es-ES" dirty="0"/>
              <a:t>de general (el estado de la cuestión sobre el tema) a particular (el tema concreto que no se ha estudiado y que pretende estudiar este trabajo) </a:t>
            </a:r>
          </a:p>
          <a:p>
            <a:pPr lvl="1"/>
            <a:r>
              <a:rPr lang="es-ES" dirty="0"/>
              <a:t>de particular (los resultados obtenidos) a general (el sentido de esos resultados en el contexto del tema general)</a:t>
            </a:r>
          </a:p>
          <a:p>
            <a:r>
              <a:rPr lang="es-ES" dirty="0"/>
              <a:t>Aprender a narrar y contar el aporte que se realizó, en un particular lenguaje y con ciertos procedimientos. </a:t>
            </a:r>
          </a:p>
          <a:p>
            <a:r>
              <a:rPr lang="es-ES" dirty="0"/>
              <a:t>Estar abiertos a innovar en la estructura narrativa y estar atento/a a cómo opera este esquema general en cada disciplina (por ejemplo: sociología vs. antropología)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F28AD7-1914-63BF-BF04-6AC67207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210" y="2844158"/>
            <a:ext cx="2689753" cy="26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57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D19F2-DF8E-F0BF-048F-5C6B3C40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Entonces…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B03BCE-F4E6-8998-5B54-CFF1B10DC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Deberán presentar su investigación en formato de artículo</a:t>
            </a:r>
          </a:p>
          <a:p>
            <a:r>
              <a:rPr lang="es-ES" dirty="0"/>
              <a:t>Citando al menos 10 textos</a:t>
            </a:r>
          </a:p>
          <a:p>
            <a:r>
              <a:rPr lang="es-ES" dirty="0"/>
              <a:t>Presentando su metodología</a:t>
            </a:r>
          </a:p>
          <a:p>
            <a:r>
              <a:rPr lang="es-ES" dirty="0"/>
              <a:t>Aportes</a:t>
            </a:r>
          </a:p>
          <a:p>
            <a:r>
              <a:rPr lang="es-ES" dirty="0"/>
              <a:t>Conclusiones</a:t>
            </a:r>
          </a:p>
          <a:p>
            <a:r>
              <a:rPr lang="es-ES" dirty="0"/>
              <a:t>Seguir las orientaciones de </a:t>
            </a:r>
            <a:r>
              <a:rPr lang="es-ES" dirty="0">
                <a:hlinkClick r:id="rId2"/>
              </a:rPr>
              <a:t>http://revistas.academia.cl/index.php/rantros/instrucciones</a:t>
            </a:r>
            <a:endParaRPr lang="es-ES" dirty="0"/>
          </a:p>
          <a:p>
            <a:pPr lvl="1"/>
            <a:r>
              <a:rPr lang="es-ES" dirty="0"/>
              <a:t>Pero con máximo </a:t>
            </a:r>
            <a:r>
              <a:rPr lang="es-ES"/>
              <a:t>de 7 </a:t>
            </a:r>
            <a:r>
              <a:rPr lang="es-ES" dirty="0"/>
              <a:t>mil palabras incluida bibliografía</a:t>
            </a:r>
          </a:p>
          <a:p>
            <a:r>
              <a:rPr lang="es-ES" dirty="0"/>
              <a:t>Realizar presentación en clase final</a:t>
            </a:r>
          </a:p>
        </p:txBody>
      </p:sp>
    </p:spTree>
    <p:extLst>
      <p:ext uri="{BB962C8B-B14F-4D97-AF65-F5344CB8AC3E}">
        <p14:creationId xmlns:p14="http://schemas.microsoft.com/office/powerpoint/2010/main" val="74731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98C19-AE2D-FCB9-0AE6-FB159D07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Revisemos los materiales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8EA189-E55A-6905-C3B9-63F20E00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Y continuemos con R….</a:t>
            </a:r>
          </a:p>
        </p:txBody>
      </p:sp>
    </p:spTree>
    <p:extLst>
      <p:ext uri="{BB962C8B-B14F-4D97-AF65-F5344CB8AC3E}">
        <p14:creationId xmlns:p14="http://schemas.microsoft.com/office/powerpoint/2010/main" val="39428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0A54DE4-9C50-FFAC-FD4A-3CEA9524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23" y="16893"/>
            <a:ext cx="8400441" cy="687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2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862E3-7802-E669-7B9C-0C6330CC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tenemos que hacer?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8073C7A-375F-05E3-AB50-CF475E53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Revisar nuestro formulario</a:t>
            </a:r>
          </a:p>
          <a:p>
            <a:r>
              <a:rPr lang="es-ES" dirty="0"/>
              <a:t>Generar la muestra</a:t>
            </a:r>
          </a:p>
          <a:p>
            <a:r>
              <a:rPr lang="es-ES" dirty="0"/>
              <a:t>Procesar/Analizar</a:t>
            </a:r>
          </a:p>
          <a:p>
            <a:r>
              <a:rPr lang="es-ES" dirty="0"/>
              <a:t>Crear el Informe: texto académico</a:t>
            </a:r>
          </a:p>
        </p:txBody>
      </p:sp>
    </p:spTree>
    <p:extLst>
      <p:ext uri="{BB962C8B-B14F-4D97-AF65-F5344CB8AC3E}">
        <p14:creationId xmlns:p14="http://schemas.microsoft.com/office/powerpoint/2010/main" val="231660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F9F4A-9CCD-BAAD-CE3A-C5A105B5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Muestra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CB0398-EE0F-150C-36E4-60B17E5E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Marco muestral: </a:t>
            </a:r>
          </a:p>
          <a:p>
            <a:pPr lvl="1"/>
            <a:r>
              <a:rPr lang="es-ES" dirty="0"/>
              <a:t>Proceso de selección: muestreo aleatorio sistemático con sobre muestra</a:t>
            </a:r>
          </a:p>
          <a:p>
            <a:pPr lvl="1"/>
            <a:r>
              <a:rPr lang="es-ES" dirty="0"/>
              <a:t>Cada persona tiene asignado 9 o 10 casos, deberán hacer 5 casos c/u, si hay problemas pueden hacer 4</a:t>
            </a:r>
          </a:p>
          <a:p>
            <a:pPr lvl="1"/>
            <a:r>
              <a:rPr lang="es-ES" dirty="0"/>
              <a:t>Deberá hacer uno por año. Elija el primero que le aparece en la lista, sino le contesta al tercer intento pase al siguiente.</a:t>
            </a:r>
          </a:p>
          <a:p>
            <a:r>
              <a:rPr lang="es-ES" dirty="0"/>
              <a:t>Use los dos mail, </a:t>
            </a:r>
            <a:r>
              <a:rPr lang="es-ES" dirty="0" err="1"/>
              <a:t>teams</a:t>
            </a:r>
            <a:r>
              <a:rPr lang="es-ES" dirty="0"/>
              <a:t> o de forma personal</a:t>
            </a:r>
          </a:p>
          <a:p>
            <a:pPr lvl="1"/>
            <a:r>
              <a:rPr lang="es-ES" dirty="0" err="1"/>
              <a:t>Envie</a:t>
            </a:r>
            <a:r>
              <a:rPr lang="es-ES" dirty="0"/>
              <a:t> consentimiento informado y carta de invitación desde coordinación académica</a:t>
            </a:r>
          </a:p>
          <a:p>
            <a:r>
              <a:rPr lang="es-ES" dirty="0"/>
              <a:t>En proceso de ejecución: </a:t>
            </a:r>
          </a:p>
          <a:p>
            <a:pPr lvl="1"/>
            <a:r>
              <a:rPr lang="es-ES" dirty="0"/>
              <a:t>Conteste las preguntas y guíe al entrevistado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2841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20BB9-EAF6-1F9F-D1D7-4670BD12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A60983-25C7-3726-C3C1-267963C5B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D89EE2-F32C-43E4-B4A7-29787ACE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C9188E-13AC-8353-CC76-3DC639CB4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93" y="0"/>
            <a:ext cx="8378806" cy="685781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5FCA675-A916-DA66-0B31-9D989A3938FD}"/>
              </a:ext>
            </a:extLst>
          </p:cNvPr>
          <p:cNvCxnSpPr>
            <a:cxnSpLocks/>
          </p:cNvCxnSpPr>
          <p:nvPr/>
        </p:nvCxnSpPr>
        <p:spPr>
          <a:xfrm flipH="1">
            <a:off x="9901084" y="4886632"/>
            <a:ext cx="1445342" cy="105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5A6CF4-19FC-BB20-7A63-F9873871A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71" y="1485210"/>
            <a:ext cx="4917487" cy="4538117"/>
          </a:xfrm>
        </p:spPr>
        <p:txBody>
          <a:bodyPr>
            <a:normAutofit fontScale="70000" lnSpcReduction="20000"/>
          </a:bodyPr>
          <a:lstStyle/>
          <a:p>
            <a:r>
              <a:rPr lang="es-ES" sz="2600" dirty="0"/>
              <a:t>“Según </a:t>
            </a:r>
            <a:r>
              <a:rPr lang="es-ES" sz="2600" dirty="0" err="1"/>
              <a:t>Mijail</a:t>
            </a:r>
            <a:r>
              <a:rPr lang="es-ES" sz="2600" dirty="0"/>
              <a:t> Bajtín, los géneros discursivos son una serie de enunciados del lenguaje que se agrupan por tener ciertas </a:t>
            </a:r>
            <a:r>
              <a:rPr lang="es-ES" sz="2600" b="1" dirty="0"/>
              <a:t>similitudes</a:t>
            </a:r>
            <a:r>
              <a:rPr lang="es-ES" sz="2600" dirty="0"/>
              <a:t> en su forma y contenido”. </a:t>
            </a:r>
          </a:p>
          <a:p>
            <a:r>
              <a:rPr lang="es-ES" sz="2600" dirty="0"/>
              <a:t>“Estos enunciados reflejan la individualidad del hablante y están relacionados con la esfera particular en que se utilizan”. </a:t>
            </a:r>
          </a:p>
          <a:p>
            <a:r>
              <a:rPr lang="es-ES" sz="2600" dirty="0"/>
              <a:t>“Los géneros discursivos incluyen el léxico, fraseológico y gramatical de la lengua, así como elementos como el contexto, el tema, el tono y la intención”.</a:t>
            </a:r>
          </a:p>
          <a:p>
            <a:pPr marL="0" indent="0">
              <a:buNone/>
            </a:pPr>
            <a:endParaRPr lang="es-ES" sz="2600" dirty="0"/>
          </a:p>
          <a:p>
            <a:r>
              <a:rPr lang="es-ES" sz="2600" dirty="0"/>
              <a:t>¿Cómo se dice algo en política,  en investigación científica o con amigos?</a:t>
            </a:r>
          </a:p>
          <a:p>
            <a:r>
              <a:rPr lang="es-ES" sz="2600" dirty="0"/>
              <a:t>No ser desubicado!: entender reglas de cada género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1EA679-162B-641C-5161-382622E2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64" y="1670481"/>
            <a:ext cx="6992636" cy="39333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4C0786-C56B-6F32-F250-839B2F3B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904" y="197776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s-ES" sz="2800" dirty="0"/>
              <a:t>Los géneros del discurso académico o científico y la estructura del artículo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646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4BE9A-B94D-4CAF-50F5-A929EBD7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i. DISCURSO ACADÉMICO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C28EAE-0380-7786-F848-40EAD71DE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género secundario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toma y reelabora el discurso de la cotidianeidad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apoya, tal vez más que otros, en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discursos previos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para adscribir a una línea de investigación o polemizar con ella. 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0952050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Paquete</Template>
  <TotalTime>142</TotalTime>
  <Words>1353</Words>
  <Application>Microsoft Office PowerPoint</Application>
  <PresentationFormat>Panorámica</PresentationFormat>
  <Paragraphs>138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Crimson Text</vt:lpstr>
      <vt:lpstr>Gill Sans MT</vt:lpstr>
      <vt:lpstr>Symbol</vt:lpstr>
      <vt:lpstr>Times New Roman</vt:lpstr>
      <vt:lpstr>Paquete</vt:lpstr>
      <vt:lpstr>Clase 2: haciendo la investigación</vt:lpstr>
      <vt:lpstr>¿Dónde estamos?</vt:lpstr>
      <vt:lpstr>Presentación de PowerPoint</vt:lpstr>
      <vt:lpstr>¿Qué tenemos que hacer?</vt:lpstr>
      <vt:lpstr>Muestra</vt:lpstr>
      <vt:lpstr>Presentación de PowerPoint</vt:lpstr>
      <vt:lpstr>Presentación de PowerPoint</vt:lpstr>
      <vt:lpstr>Los géneros del discurso académico o científico y la estructura del artículo</vt:lpstr>
      <vt:lpstr>i. DISCURSO ACADÉMICO</vt:lpstr>
      <vt:lpstr>A. fORMA</vt:lpstr>
      <vt:lpstr>Texto que refiere a propio texto</vt:lpstr>
      <vt:lpstr>Interlocutores</vt:lpstr>
      <vt:lpstr>Sub-Géneros  (al interior del discurso académico)</vt:lpstr>
      <vt:lpstr>Presentación de PowerPoint</vt:lpstr>
      <vt:lpstr>II. Las secciones del Artículo Científico</vt:lpstr>
      <vt:lpstr>A. Introducción</vt:lpstr>
      <vt:lpstr>a. introducción</vt:lpstr>
      <vt:lpstr>Esquema CARS  “create a research space” (Swales)</vt:lpstr>
      <vt:lpstr>b. Metodología</vt:lpstr>
      <vt:lpstr>C. RESULTADOS</vt:lpstr>
      <vt:lpstr>D. cONCLUSIÓN</vt:lpstr>
      <vt:lpstr>e. Bibliografía</vt:lpstr>
      <vt:lpstr>f. Especificidades de revista</vt:lpstr>
      <vt:lpstr>…EN SUMA</vt:lpstr>
      <vt:lpstr>Entonces…</vt:lpstr>
      <vt:lpstr>Revisemos los materiales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géneros del discurso académico o científico y la estructura del artículo</dc:title>
  <dc:creator>sebastian</dc:creator>
  <cp:lastModifiedBy>sebastian</cp:lastModifiedBy>
  <cp:revision>6</cp:revision>
  <dcterms:created xsi:type="dcterms:W3CDTF">2023-01-23T12:36:01Z</dcterms:created>
  <dcterms:modified xsi:type="dcterms:W3CDTF">2023-03-15T02:11:20Z</dcterms:modified>
</cp:coreProperties>
</file>